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5143500" cx="9144000"/>
  <p:notesSz cx="6858000" cy="9144000"/>
  <p:embeddedFontLst>
    <p:embeddedFont>
      <p:font typeface="Gloria Hallelujah"/>
      <p:regular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3AF5B89-5920-4B9D-802F-046C9D90C818}">
  <a:tblStyle styleId="{13AF5B89-5920-4B9D-802F-046C9D90C81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4" Type="http://schemas.openxmlformats.org/officeDocument/2006/relationships/font" Target="fonts/GloriaHallelujah-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0e1daf12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0e1daf1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749afbcb0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749afbcb0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749afbcb0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749afbcb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814597b08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14597b08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7749afbcb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749afbcb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7749afbcb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7749afbc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documentcloud.adobe.com/link/track?uri=urn%3Aaaid%3Ascds%3AUS%3Ad783cd38-185d-40c5-904a-905d7ef56159" TargetMode="External"/><Relationship Id="rId4" Type="http://schemas.openxmlformats.org/officeDocument/2006/relationships/hyperlink" Target="https://en.wikipedia.org/wiki/Mary_Mallon" TargetMode="External"/><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docs.google.com/document/d/1QLFLlrwXlc4x9aIF1lYnKxwgxIEWSR_fAKSRXG40-H0/edit" TargetMode="Externa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9E63AD">
            <a:alpha val="0"/>
          </a:srgbClr>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Lesson 6</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D9EAD3"/>
        </a:solidFill>
      </p:bgPr>
    </p:bg>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744575"/>
            <a:ext cx="8520600" cy="2161500"/>
          </a:xfrm>
          <a:prstGeom prst="rect">
            <a:avLst/>
          </a:prstGeom>
        </p:spPr>
        <p:txBody>
          <a:bodyPr anchorCtr="0" anchor="b" bIns="91425" lIns="91425" spcFirstLastPara="1" rIns="91425" wrap="square" tIns="91425">
            <a:noAutofit/>
          </a:bodyPr>
          <a:lstStyle/>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Entry task:</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	Create a 5-column table in your science notebook.</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	</a:t>
            </a:r>
            <a:endParaRPr sz="3000">
              <a:latin typeface="Times New Roman"/>
              <a:ea typeface="Times New Roman"/>
              <a:cs typeface="Times New Roman"/>
              <a:sym typeface="Times New Roman"/>
            </a:endParaRPr>
          </a:p>
        </p:txBody>
      </p:sp>
      <p:graphicFrame>
        <p:nvGraphicFramePr>
          <p:cNvPr id="61" name="Google Shape;61;p14"/>
          <p:cNvGraphicFramePr/>
          <p:nvPr/>
        </p:nvGraphicFramePr>
        <p:xfrm>
          <a:off x="952500" y="2381250"/>
          <a:ext cx="3000000" cy="3000000"/>
        </p:xfrm>
        <a:graphic>
          <a:graphicData uri="http://schemas.openxmlformats.org/drawingml/2006/table">
            <a:tbl>
              <a:tblPr>
                <a:noFill/>
                <a:tableStyleId>{13AF5B89-5920-4B9D-802F-046C9D90C818}</a:tableStyleId>
              </a:tblPr>
              <a:tblGrid>
                <a:gridCol w="1447800"/>
                <a:gridCol w="1447800"/>
                <a:gridCol w="1447800"/>
                <a:gridCol w="1447800"/>
                <a:gridCol w="1447800"/>
              </a:tblGrid>
              <a:tr h="2222850">
                <a:tc>
                  <a:txBody>
                    <a:bodyPr/>
                    <a:lstStyle/>
                    <a:p>
                      <a:pPr indent="0" lvl="0" marL="0" rtl="0" algn="l">
                        <a:spcBef>
                          <a:spcPts val="0"/>
                        </a:spcBef>
                        <a:spcAft>
                          <a:spcPts val="0"/>
                        </a:spcAft>
                        <a:buNone/>
                      </a:pPr>
                      <a:r>
                        <a:rPr lang="en" u="sng"/>
                        <a:t>Illness</a:t>
                      </a:r>
                      <a:endParaRPr u="sng"/>
                    </a:p>
                  </a:txBody>
                  <a:tcPr marT="91425" marB="91425" marR="91425" marL="91425"/>
                </a:tc>
                <a:tc>
                  <a:txBody>
                    <a:bodyPr/>
                    <a:lstStyle/>
                    <a:p>
                      <a:pPr indent="0" lvl="0" marL="0" rtl="0" algn="l">
                        <a:spcBef>
                          <a:spcPts val="0"/>
                        </a:spcBef>
                        <a:spcAft>
                          <a:spcPts val="0"/>
                        </a:spcAft>
                        <a:buNone/>
                      </a:pPr>
                      <a:r>
                        <a:rPr lang="en" u="sng"/>
                        <a:t>Symptoms</a:t>
                      </a:r>
                      <a:endParaRPr u="sng"/>
                    </a:p>
                  </a:txBody>
                  <a:tcPr marT="91425" marB="91425" marR="91425" marL="91425"/>
                </a:tc>
                <a:tc>
                  <a:txBody>
                    <a:bodyPr/>
                    <a:lstStyle/>
                    <a:p>
                      <a:pPr indent="0" lvl="0" marL="0" rtl="0" algn="l">
                        <a:spcBef>
                          <a:spcPts val="0"/>
                        </a:spcBef>
                        <a:spcAft>
                          <a:spcPts val="0"/>
                        </a:spcAft>
                        <a:buNone/>
                      </a:pPr>
                      <a:r>
                        <a:rPr lang="en" u="sng"/>
                        <a:t>Treatment</a:t>
                      </a:r>
                      <a:endParaRPr u="sng"/>
                    </a:p>
                  </a:txBody>
                  <a:tcPr marT="91425" marB="91425" marR="91425" marL="91425"/>
                </a:tc>
                <a:tc>
                  <a:txBody>
                    <a:bodyPr/>
                    <a:lstStyle/>
                    <a:p>
                      <a:pPr indent="0" lvl="0" marL="0" rtl="0" algn="l">
                        <a:spcBef>
                          <a:spcPts val="0"/>
                        </a:spcBef>
                        <a:spcAft>
                          <a:spcPts val="0"/>
                        </a:spcAft>
                        <a:buNone/>
                      </a:pPr>
                      <a:r>
                        <a:rPr lang="en" u="sng"/>
                        <a:t>Prevention</a:t>
                      </a:r>
                      <a:endParaRPr u="sng"/>
                    </a:p>
                  </a:txBody>
                  <a:tcPr marT="91425" marB="91425" marR="91425" marL="91425"/>
                </a:tc>
                <a:tc>
                  <a:txBody>
                    <a:bodyPr/>
                    <a:lstStyle/>
                    <a:p>
                      <a:pPr indent="0" lvl="0" marL="0" rtl="0" algn="l">
                        <a:spcBef>
                          <a:spcPts val="0"/>
                        </a:spcBef>
                        <a:spcAft>
                          <a:spcPts val="0"/>
                        </a:spcAft>
                        <a:buNone/>
                      </a:pPr>
                      <a:r>
                        <a:rPr lang="en" u="sng"/>
                        <a:t>Fatality Rate</a:t>
                      </a:r>
                      <a:endParaRPr u="sng"/>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targets: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 we are going to learning about an illness called typhoid.</a:t>
            </a:r>
            <a:endParaRPr/>
          </a:p>
          <a:p>
            <a:pPr indent="0" lvl="0" marL="0" rtl="0" algn="l">
              <a:spcBef>
                <a:spcPts val="1600"/>
              </a:spcBef>
              <a:spcAft>
                <a:spcPts val="0"/>
              </a:spcAft>
              <a:buNone/>
            </a:pPr>
            <a:r>
              <a:rPr lang="en"/>
              <a:t>We are going to create a table in our science notebook that we will use to record information about this illness.  We will continue to use this table in future lessons to record information about other illnesses as we learn about them.</a:t>
            </a:r>
            <a:endParaRPr/>
          </a:p>
          <a:p>
            <a:pPr indent="0" lvl="0" marL="0" rtl="0" algn="l">
              <a:spcBef>
                <a:spcPts val="1600"/>
              </a:spcBef>
              <a:spcAft>
                <a:spcPts val="1600"/>
              </a:spcAft>
              <a:buNone/>
            </a:pPr>
            <a:r>
              <a:rPr lang="en"/>
              <a:t>We will then use these facts to compare and contrast different illnesses.  We will use them to draw a conclusion about the unknown illness in our phenomenon.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nvSpPr>
        <p:spPr>
          <a:xfrm>
            <a:off x="436575" y="313800"/>
            <a:ext cx="8395500" cy="34749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700">
                <a:solidFill>
                  <a:schemeClr val="dk1"/>
                </a:solidFill>
                <a:latin typeface="Times New Roman"/>
                <a:ea typeface="Times New Roman"/>
                <a:cs typeface="Times New Roman"/>
                <a:sym typeface="Times New Roman"/>
              </a:rPr>
              <a:t>You have been feeling pretty awful for the last two weeks and can’t seem to shake whatever bug you’ve got. You decide to head into the local Kaiser Permanente clinic to get checked out.  The waiting room seems more full than you would expect, and you have been told that it will be a longer than usual wait time.  As you settle in, you look around and notice the room is bursting at the seams with people complaining of various symptoms.  You are wondering what is going on with the community. Why are so many people sick right now?  Who is responsible for the care of all of these people?  You wonder if you all have the same illness, and start wondering about what you should be doing to keep yourself and your family healthy.</a:t>
            </a:r>
            <a:endParaRPr sz="2300">
              <a:solidFill>
                <a:srgbClr val="351C75"/>
              </a:solidFill>
              <a:latin typeface="Times New Roman"/>
              <a:ea typeface="Times New Roman"/>
              <a:cs typeface="Times New Roman"/>
              <a:sym typeface="Times New Roman"/>
            </a:endParaRPr>
          </a:p>
          <a:p>
            <a:pPr indent="0" lvl="0" marL="0" rtl="0" algn="l">
              <a:spcBef>
                <a:spcPts val="1200"/>
              </a:spcBef>
              <a:spcAft>
                <a:spcPts val="0"/>
              </a:spcAft>
              <a:buNone/>
            </a:pPr>
            <a:r>
              <a:t/>
            </a:r>
            <a:endParaRPr sz="5200">
              <a:solidFill>
                <a:srgbClr val="000000"/>
              </a:solidFill>
            </a:endParaRPr>
          </a:p>
        </p:txBody>
      </p:sp>
      <p:pic>
        <p:nvPicPr>
          <p:cNvPr id="73" name="Google Shape;73;p16"/>
          <p:cNvPicPr preferRelativeResize="0"/>
          <p:nvPr/>
        </p:nvPicPr>
        <p:blipFill>
          <a:blip r:embed="rId3">
            <a:alphaModFix/>
          </a:blip>
          <a:stretch>
            <a:fillRect/>
          </a:stretch>
        </p:blipFill>
        <p:spPr>
          <a:xfrm>
            <a:off x="7162725" y="2847625"/>
            <a:ext cx="1879077" cy="216685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E599"/>
        </a:solidFill>
      </p:bgPr>
    </p:bg>
    <p:spTree>
      <p:nvGrpSpPr>
        <p:cNvPr id="77" name="Shape 77"/>
        <p:cNvGrpSpPr/>
        <p:nvPr/>
      </p:nvGrpSpPr>
      <p:grpSpPr>
        <a:xfrm>
          <a:off x="0" y="0"/>
          <a:ext cx="0" cy="0"/>
          <a:chOff x="0" y="0"/>
          <a:chExt cx="0" cy="0"/>
        </a:xfrm>
      </p:grpSpPr>
      <p:sp>
        <p:nvSpPr>
          <p:cNvPr id="78" name="Google Shape;78;p17"/>
          <p:cNvSpPr txBox="1"/>
          <p:nvPr>
            <p:ph type="ctrTitle"/>
          </p:nvPr>
        </p:nvSpPr>
        <p:spPr>
          <a:xfrm>
            <a:off x="311700" y="744575"/>
            <a:ext cx="8520600" cy="91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t>Read this true story about typhoid.</a:t>
            </a:r>
            <a:endParaRPr sz="4000"/>
          </a:p>
        </p:txBody>
      </p:sp>
      <p:sp>
        <p:nvSpPr>
          <p:cNvPr id="79" name="Google Shape;79;p17"/>
          <p:cNvSpPr txBox="1"/>
          <p:nvPr>
            <p:ph idx="1" type="subTitle"/>
          </p:nvPr>
        </p:nvSpPr>
        <p:spPr>
          <a:xfrm>
            <a:off x="311700" y="1828200"/>
            <a:ext cx="8520600" cy="148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hlink"/>
                </a:solidFill>
                <a:hlinkClick r:id="rId3"/>
              </a:rPr>
              <a:t>The Case of the Contaminated Cook</a:t>
            </a:r>
            <a:endParaRPr/>
          </a:p>
          <a:p>
            <a:pPr indent="0" lvl="0" marL="0" rtl="0" algn="ctr">
              <a:spcBef>
                <a:spcPts val="0"/>
              </a:spcBef>
              <a:spcAft>
                <a:spcPts val="0"/>
              </a:spcAft>
              <a:buNone/>
            </a:pPr>
            <a:r>
              <a:t/>
            </a:r>
            <a:endParaRPr/>
          </a:p>
          <a:p>
            <a:pPr indent="0" lvl="0" marL="0" rtl="0" algn="l">
              <a:spcBef>
                <a:spcPts val="0"/>
              </a:spcBef>
              <a:spcAft>
                <a:spcPts val="0"/>
              </a:spcAft>
              <a:buNone/>
            </a:pPr>
            <a:r>
              <a:rPr lang="en"/>
              <a:t>Optional:  True Story  </a:t>
            </a:r>
            <a:r>
              <a:rPr lang="en" u="sng">
                <a:solidFill>
                  <a:schemeClr val="hlink"/>
                </a:solidFill>
                <a:hlinkClick r:id="rId4"/>
              </a:rPr>
              <a:t>Typhoid Mary</a:t>
            </a:r>
            <a:endParaRPr/>
          </a:p>
          <a:p>
            <a:pPr indent="0" lvl="0" marL="0" rtl="0" algn="ctr">
              <a:spcBef>
                <a:spcPts val="0"/>
              </a:spcBef>
              <a:spcAft>
                <a:spcPts val="0"/>
              </a:spcAft>
              <a:buNone/>
            </a:pPr>
            <a:r>
              <a:t/>
            </a:r>
            <a:endParaRPr/>
          </a:p>
          <a:p>
            <a:pPr indent="0" lvl="0" marL="0" rtl="0" algn="l">
              <a:spcBef>
                <a:spcPts val="0"/>
              </a:spcBef>
              <a:spcAft>
                <a:spcPts val="0"/>
              </a:spcAft>
              <a:buNone/>
            </a:pPr>
            <a:r>
              <a:t/>
            </a:r>
            <a:endParaRPr/>
          </a:p>
        </p:txBody>
      </p:sp>
      <p:sp>
        <p:nvSpPr>
          <p:cNvPr id="80" name="Google Shape;80;p17"/>
          <p:cNvSpPr txBox="1"/>
          <p:nvPr/>
        </p:nvSpPr>
        <p:spPr>
          <a:xfrm>
            <a:off x="436575" y="3615450"/>
            <a:ext cx="8308800" cy="114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800">
                <a:solidFill>
                  <a:schemeClr val="dk2"/>
                </a:solidFill>
              </a:rPr>
              <a:t>You can read by yourself or</a:t>
            </a:r>
            <a:endParaRPr sz="2800">
              <a:solidFill>
                <a:schemeClr val="dk2"/>
              </a:solidFill>
            </a:endParaRPr>
          </a:p>
          <a:p>
            <a:pPr indent="0" lvl="0" marL="0" rtl="0" algn="l">
              <a:spcBef>
                <a:spcPts val="0"/>
              </a:spcBef>
              <a:spcAft>
                <a:spcPts val="0"/>
              </a:spcAft>
              <a:buClr>
                <a:schemeClr val="dk1"/>
              </a:buClr>
              <a:buSzPts val="1100"/>
              <a:buFont typeface="Arial"/>
              <a:buNone/>
            </a:pPr>
            <a:r>
              <a:rPr lang="en" sz="2800">
                <a:solidFill>
                  <a:schemeClr val="dk2"/>
                </a:solidFill>
              </a:rPr>
              <a:t>with a partner.</a:t>
            </a:r>
            <a:endParaRPr sz="2800">
              <a:solidFill>
                <a:schemeClr val="dk2"/>
              </a:solidFill>
            </a:endParaRPr>
          </a:p>
          <a:p>
            <a:pPr indent="0" lvl="0" marL="0" rtl="0" algn="l">
              <a:spcBef>
                <a:spcPts val="0"/>
              </a:spcBef>
              <a:spcAft>
                <a:spcPts val="0"/>
              </a:spcAft>
              <a:buNone/>
            </a:pPr>
            <a:r>
              <a:t/>
            </a:r>
            <a:endParaRPr/>
          </a:p>
        </p:txBody>
      </p:sp>
      <p:pic>
        <p:nvPicPr>
          <p:cNvPr id="81" name="Google Shape;81;p17"/>
          <p:cNvPicPr preferRelativeResize="0"/>
          <p:nvPr/>
        </p:nvPicPr>
        <p:blipFill rotWithShape="1">
          <a:blip r:embed="rId5">
            <a:alphaModFix/>
          </a:blip>
          <a:srcRect b="22813" l="54906" r="28680" t="32357"/>
          <a:stretch/>
        </p:blipFill>
        <p:spPr>
          <a:xfrm>
            <a:off x="7067175" y="2455650"/>
            <a:ext cx="1500773" cy="2305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E599"/>
        </a:solidFill>
      </p:bgPr>
    </p:bg>
    <p:spTree>
      <p:nvGrpSpPr>
        <p:cNvPr id="85" name="Shape 85"/>
        <p:cNvGrpSpPr/>
        <p:nvPr/>
      </p:nvGrpSpPr>
      <p:grpSpPr>
        <a:xfrm>
          <a:off x="0" y="0"/>
          <a:ext cx="0" cy="0"/>
          <a:chOff x="0" y="0"/>
          <a:chExt cx="0" cy="0"/>
        </a:xfrm>
      </p:grpSpPr>
      <p:sp>
        <p:nvSpPr>
          <p:cNvPr id="86" name="Google Shape;86;p18"/>
          <p:cNvSpPr txBox="1"/>
          <p:nvPr>
            <p:ph type="ctrTitle"/>
          </p:nvPr>
        </p:nvSpPr>
        <p:spPr>
          <a:xfrm>
            <a:off x="311700" y="744575"/>
            <a:ext cx="8520600" cy="91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t>When you are done reading:</a:t>
            </a:r>
            <a:endParaRPr sz="4000"/>
          </a:p>
        </p:txBody>
      </p:sp>
      <p:sp>
        <p:nvSpPr>
          <p:cNvPr id="87" name="Google Shape;87;p18"/>
          <p:cNvSpPr txBox="1"/>
          <p:nvPr/>
        </p:nvSpPr>
        <p:spPr>
          <a:xfrm>
            <a:off x="436575" y="2346625"/>
            <a:ext cx="8308800" cy="2237400"/>
          </a:xfrm>
          <a:prstGeom prst="rect">
            <a:avLst/>
          </a:prstGeom>
          <a:noFill/>
          <a:ln>
            <a:noFill/>
          </a:ln>
        </p:spPr>
        <p:txBody>
          <a:bodyPr anchorCtr="0" anchor="t" bIns="91425" lIns="91425" spcFirstLastPara="1" rIns="91425" wrap="square" tIns="91425">
            <a:noAutofit/>
          </a:bodyPr>
          <a:lstStyle/>
          <a:p>
            <a:pPr indent="-406400" lvl="0" marL="457200" rtl="0" algn="l">
              <a:spcBef>
                <a:spcPts val="0"/>
              </a:spcBef>
              <a:spcAft>
                <a:spcPts val="0"/>
              </a:spcAft>
              <a:buClr>
                <a:schemeClr val="dk2"/>
              </a:buClr>
              <a:buSzPts val="2800"/>
              <a:buAutoNum type="arabicPeriod"/>
            </a:pPr>
            <a:r>
              <a:rPr lang="en" sz="2800">
                <a:solidFill>
                  <a:schemeClr val="dk2"/>
                </a:solidFill>
              </a:rPr>
              <a:t> Discuss the story at your table.</a:t>
            </a:r>
            <a:endParaRPr sz="2800">
              <a:solidFill>
                <a:schemeClr val="dk2"/>
              </a:solidFill>
            </a:endParaRPr>
          </a:p>
          <a:p>
            <a:pPr indent="-406400" lvl="0" marL="457200" rtl="0" algn="l">
              <a:spcBef>
                <a:spcPts val="0"/>
              </a:spcBef>
              <a:spcAft>
                <a:spcPts val="0"/>
              </a:spcAft>
              <a:buClr>
                <a:schemeClr val="dk2"/>
              </a:buClr>
              <a:buSzPts val="2800"/>
              <a:buAutoNum type="arabicPeriod"/>
            </a:pPr>
            <a:r>
              <a:rPr lang="en" sz="2800">
                <a:solidFill>
                  <a:schemeClr val="dk2"/>
                </a:solidFill>
              </a:rPr>
              <a:t> Work together to answer </a:t>
            </a:r>
            <a:r>
              <a:rPr lang="en" sz="2800">
                <a:solidFill>
                  <a:schemeClr val="dk2"/>
                </a:solidFill>
              </a:rPr>
              <a:t>the </a:t>
            </a:r>
            <a:endParaRPr sz="2800">
              <a:solidFill>
                <a:schemeClr val="dk2"/>
              </a:solidFill>
            </a:endParaRPr>
          </a:p>
          <a:p>
            <a:pPr indent="0" lvl="0" marL="457200" rtl="0" algn="l">
              <a:spcBef>
                <a:spcPts val="0"/>
              </a:spcBef>
              <a:spcAft>
                <a:spcPts val="0"/>
              </a:spcAft>
              <a:buNone/>
            </a:pPr>
            <a:r>
              <a:rPr lang="en" sz="2800">
                <a:solidFill>
                  <a:schemeClr val="dk2"/>
                </a:solidFill>
              </a:rPr>
              <a:t>q</a:t>
            </a:r>
            <a:r>
              <a:rPr lang="en" sz="2800">
                <a:solidFill>
                  <a:schemeClr val="dk2"/>
                </a:solidFill>
              </a:rPr>
              <a:t>uestions on the worksheet.</a:t>
            </a:r>
            <a:endParaRPr sz="2800">
              <a:solidFill>
                <a:schemeClr val="dk2"/>
              </a:solidFill>
            </a:endParaRPr>
          </a:p>
          <a:p>
            <a:pPr indent="0" lvl="0" marL="0" rtl="0" algn="l">
              <a:spcBef>
                <a:spcPts val="0"/>
              </a:spcBef>
              <a:spcAft>
                <a:spcPts val="0"/>
              </a:spcAft>
              <a:buClr>
                <a:schemeClr val="dk1"/>
              </a:buClr>
              <a:buSzPts val="1100"/>
              <a:buFont typeface="Arial"/>
              <a:buNone/>
            </a:pPr>
            <a:r>
              <a:rPr lang="en" sz="2800">
                <a:solidFill>
                  <a:schemeClr val="dk2"/>
                </a:solidFill>
              </a:rPr>
              <a:t>			</a:t>
            </a:r>
            <a:r>
              <a:rPr lang="en" sz="2800" u="sng">
                <a:solidFill>
                  <a:schemeClr val="accent5"/>
                </a:solidFill>
                <a:hlinkClick r:id="rId3"/>
              </a:rPr>
              <a:t>Worksheet</a:t>
            </a:r>
            <a:endParaRPr sz="2800">
              <a:solidFill>
                <a:schemeClr val="dk2"/>
              </a:solidFill>
            </a:endParaRPr>
          </a:p>
          <a:p>
            <a:pPr indent="0" lvl="0" marL="0" rtl="0" algn="l">
              <a:spcBef>
                <a:spcPts val="0"/>
              </a:spcBef>
              <a:spcAft>
                <a:spcPts val="0"/>
              </a:spcAft>
              <a:buNone/>
            </a:pPr>
            <a:r>
              <a:t/>
            </a:r>
            <a:endParaRPr/>
          </a:p>
        </p:txBody>
      </p:sp>
      <p:pic>
        <p:nvPicPr>
          <p:cNvPr id="88" name="Google Shape;88;p18"/>
          <p:cNvPicPr preferRelativeResize="0"/>
          <p:nvPr/>
        </p:nvPicPr>
        <p:blipFill rotWithShape="1">
          <a:blip r:embed="rId4">
            <a:alphaModFix/>
          </a:blip>
          <a:srcRect b="22813" l="54906" r="28680" t="32357"/>
          <a:stretch/>
        </p:blipFill>
        <p:spPr>
          <a:xfrm>
            <a:off x="7067175" y="2455650"/>
            <a:ext cx="1500773" cy="2305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D9EAD3"/>
        </a:solidFill>
      </p:bgPr>
    </p:bg>
    <p:spTree>
      <p:nvGrpSpPr>
        <p:cNvPr id="92" name="Shape 92"/>
        <p:cNvGrpSpPr/>
        <p:nvPr/>
      </p:nvGrpSpPr>
      <p:grpSpPr>
        <a:xfrm>
          <a:off x="0" y="0"/>
          <a:ext cx="0" cy="0"/>
          <a:chOff x="0" y="0"/>
          <a:chExt cx="0" cy="0"/>
        </a:xfrm>
      </p:grpSpPr>
      <p:sp>
        <p:nvSpPr>
          <p:cNvPr id="93" name="Google Shape;93;p19"/>
          <p:cNvSpPr txBox="1"/>
          <p:nvPr>
            <p:ph type="ctrTitle"/>
          </p:nvPr>
        </p:nvSpPr>
        <p:spPr>
          <a:xfrm>
            <a:off x="311700" y="744575"/>
            <a:ext cx="8520600" cy="2429700"/>
          </a:xfrm>
          <a:prstGeom prst="rect">
            <a:avLst/>
          </a:prstGeom>
        </p:spPr>
        <p:txBody>
          <a:bodyPr anchorCtr="0" anchor="b" bIns="91425" lIns="91425" spcFirstLastPara="1" rIns="91425" wrap="square" tIns="91425">
            <a:noAutofit/>
          </a:bodyPr>
          <a:lstStyle/>
          <a:p>
            <a:pPr indent="457200" lvl="0" marL="457200" rtl="0" algn="l">
              <a:spcBef>
                <a:spcPts val="0"/>
              </a:spcBef>
              <a:spcAft>
                <a:spcPts val="0"/>
              </a:spcAft>
              <a:buClr>
                <a:schemeClr val="dk1"/>
              </a:buClr>
              <a:buSzPts val="1100"/>
              <a:buFont typeface="Arial"/>
              <a:buNone/>
            </a:pPr>
            <a:r>
              <a:rPr lang="en" sz="2800">
                <a:latin typeface="Times New Roman"/>
                <a:ea typeface="Times New Roman"/>
                <a:cs typeface="Times New Roman"/>
                <a:sym typeface="Times New Roman"/>
              </a:rPr>
              <a:t>Go to the 5-column table you created in your science notebook.</a:t>
            </a:r>
            <a:endParaRPr sz="28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2800">
                <a:latin typeface="Times New Roman"/>
                <a:ea typeface="Times New Roman"/>
                <a:cs typeface="Times New Roman"/>
                <a:sym typeface="Times New Roman"/>
              </a:rPr>
              <a:t>	Make a row about Typhoid.  Fill in each column.</a:t>
            </a:r>
            <a:endParaRPr sz="28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	</a:t>
            </a:r>
            <a:endParaRPr sz="3000">
              <a:latin typeface="Times New Roman"/>
              <a:ea typeface="Times New Roman"/>
              <a:cs typeface="Times New Roman"/>
              <a:sym typeface="Times New Roman"/>
            </a:endParaRPr>
          </a:p>
        </p:txBody>
      </p:sp>
      <p:graphicFrame>
        <p:nvGraphicFramePr>
          <p:cNvPr id="94" name="Google Shape;94;p19"/>
          <p:cNvGraphicFramePr/>
          <p:nvPr/>
        </p:nvGraphicFramePr>
        <p:xfrm>
          <a:off x="952500" y="2381250"/>
          <a:ext cx="3000000" cy="3000000"/>
        </p:xfrm>
        <a:graphic>
          <a:graphicData uri="http://schemas.openxmlformats.org/drawingml/2006/table">
            <a:tbl>
              <a:tblPr>
                <a:noFill/>
                <a:tableStyleId>{13AF5B89-5920-4B9D-802F-046C9D90C818}</a:tableStyleId>
              </a:tblPr>
              <a:tblGrid>
                <a:gridCol w="1447800"/>
                <a:gridCol w="1447800"/>
                <a:gridCol w="1447800"/>
                <a:gridCol w="1447800"/>
                <a:gridCol w="1447800"/>
              </a:tblGrid>
              <a:tr h="2222850">
                <a:tc>
                  <a:txBody>
                    <a:bodyPr/>
                    <a:lstStyle/>
                    <a:p>
                      <a:pPr indent="0" lvl="0" marL="0" rtl="0" algn="l">
                        <a:spcBef>
                          <a:spcPts val="0"/>
                        </a:spcBef>
                        <a:spcAft>
                          <a:spcPts val="0"/>
                        </a:spcAft>
                        <a:buNone/>
                      </a:pPr>
                      <a:r>
                        <a:rPr lang="en" u="sng"/>
                        <a:t>Illness</a:t>
                      </a:r>
                      <a:endParaRPr u="sng"/>
                    </a:p>
                    <a:p>
                      <a:pPr indent="0" lvl="0" marL="0" rtl="0" algn="l">
                        <a:spcBef>
                          <a:spcPts val="0"/>
                        </a:spcBef>
                        <a:spcAft>
                          <a:spcPts val="0"/>
                        </a:spcAft>
                        <a:buNone/>
                      </a:pPr>
                      <a:r>
                        <a:rPr lang="en">
                          <a:latin typeface="Gloria Hallelujah"/>
                          <a:ea typeface="Gloria Hallelujah"/>
                          <a:cs typeface="Gloria Hallelujah"/>
                          <a:sym typeface="Gloria Hallelujah"/>
                        </a:rPr>
                        <a:t>    Typhoid</a:t>
                      </a:r>
                      <a:endParaRPr>
                        <a:latin typeface="Gloria Hallelujah"/>
                        <a:ea typeface="Gloria Hallelujah"/>
                        <a:cs typeface="Gloria Hallelujah"/>
                        <a:sym typeface="Gloria Hallelujah"/>
                      </a:endParaRPr>
                    </a:p>
                  </a:txBody>
                  <a:tcPr marT="91425" marB="91425" marR="91425" marL="91425"/>
                </a:tc>
                <a:tc>
                  <a:txBody>
                    <a:bodyPr/>
                    <a:lstStyle/>
                    <a:p>
                      <a:pPr indent="0" lvl="0" marL="0" rtl="0" algn="l">
                        <a:spcBef>
                          <a:spcPts val="0"/>
                        </a:spcBef>
                        <a:spcAft>
                          <a:spcPts val="0"/>
                        </a:spcAft>
                        <a:buNone/>
                      </a:pPr>
                      <a:r>
                        <a:rPr lang="en" u="sng"/>
                        <a:t>Symptoms</a:t>
                      </a:r>
                      <a:endParaRPr u="sng"/>
                    </a:p>
                  </a:txBody>
                  <a:tcPr marT="91425" marB="91425" marR="91425" marL="91425"/>
                </a:tc>
                <a:tc>
                  <a:txBody>
                    <a:bodyPr/>
                    <a:lstStyle/>
                    <a:p>
                      <a:pPr indent="0" lvl="0" marL="0" rtl="0" algn="l">
                        <a:spcBef>
                          <a:spcPts val="0"/>
                        </a:spcBef>
                        <a:spcAft>
                          <a:spcPts val="0"/>
                        </a:spcAft>
                        <a:buNone/>
                      </a:pPr>
                      <a:r>
                        <a:rPr lang="en" u="sng"/>
                        <a:t>Treatment</a:t>
                      </a:r>
                      <a:endParaRPr u="sng"/>
                    </a:p>
                  </a:txBody>
                  <a:tcPr marT="91425" marB="91425" marR="91425" marL="91425"/>
                </a:tc>
                <a:tc>
                  <a:txBody>
                    <a:bodyPr/>
                    <a:lstStyle/>
                    <a:p>
                      <a:pPr indent="0" lvl="0" marL="0" rtl="0" algn="l">
                        <a:spcBef>
                          <a:spcPts val="0"/>
                        </a:spcBef>
                        <a:spcAft>
                          <a:spcPts val="0"/>
                        </a:spcAft>
                        <a:buNone/>
                      </a:pPr>
                      <a:r>
                        <a:rPr lang="en" u="sng"/>
                        <a:t>Prevention</a:t>
                      </a:r>
                      <a:endParaRPr u="sng"/>
                    </a:p>
                  </a:txBody>
                  <a:tcPr marT="91425" marB="91425" marR="91425" marL="91425"/>
                </a:tc>
                <a:tc>
                  <a:txBody>
                    <a:bodyPr/>
                    <a:lstStyle/>
                    <a:p>
                      <a:pPr indent="0" lvl="0" marL="0" rtl="0" algn="l">
                        <a:spcBef>
                          <a:spcPts val="0"/>
                        </a:spcBef>
                        <a:spcAft>
                          <a:spcPts val="0"/>
                        </a:spcAft>
                        <a:buNone/>
                      </a:pPr>
                      <a:r>
                        <a:rPr lang="en" u="sng"/>
                        <a:t>Fatality Rate</a:t>
                      </a:r>
                      <a:endParaRPr u="sng"/>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